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8" r:id="rId6"/>
    <p:sldId id="260" r:id="rId7"/>
    <p:sldId id="269" r:id="rId8"/>
    <p:sldId id="261" r:id="rId9"/>
    <p:sldId id="270" r:id="rId10"/>
    <p:sldId id="262" r:id="rId11"/>
    <p:sldId id="271" r:id="rId12"/>
    <p:sldId id="263" r:id="rId13"/>
    <p:sldId id="272" r:id="rId14"/>
    <p:sldId id="264" r:id="rId15"/>
    <p:sldId id="273" r:id="rId16"/>
    <p:sldId id="265" r:id="rId17"/>
    <p:sldId id="274" r:id="rId18"/>
    <p:sldId id="275" r:id="rId19"/>
    <p:sldId id="266" r:id="rId20"/>
    <p:sldId id="267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085" y="-6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A015E-32D4-4D47-95A3-5A5F23F7251F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439B8-CF11-49CE-ADBB-8F136F3DB18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43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439B8-CF11-49CE-ADBB-8F136F3DB18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84328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13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6372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30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7072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692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596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9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405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59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09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3734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396BB-0EA4-43A0-B449-CEDF2850E780}" type="datetimeFigureOut">
              <a:rPr lang="cs-CZ" smtClean="0"/>
              <a:t>29.09.2016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9CCDE-8965-4BB8-832C-7A0707CA5F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641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watch?v=4Z_hMYGAQ6k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jdeteven.cz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5877272"/>
            <a:ext cx="7772400" cy="866527"/>
          </a:xfrm>
        </p:spPr>
        <p:txBody>
          <a:bodyPr>
            <a:norm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Příroda není místo, které bychom měli navštívit, je to domov</a:t>
            </a:r>
            <a:r>
              <a:rPr lang="cs-CZ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.</a:t>
            </a:r>
            <a:br>
              <a:rPr lang="cs-CZ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–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Gary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Snyder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536" y="176359"/>
            <a:ext cx="7128792" cy="1296144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KONTAKT DĚTÍ S PŘÍRODOU – PŘÍNOSY, REALITA A VÝZVY</a:t>
            </a:r>
            <a:endParaRPr lang="cs-CZ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63" b="10462"/>
          <a:stretch/>
        </p:blipFill>
        <p:spPr>
          <a:xfrm>
            <a:off x="0" y="1476260"/>
            <a:ext cx="9144000" cy="43626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83568" y="1700808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Petr Daniš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8640"/>
            <a:ext cx="1224136" cy="112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60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dirty="0" err="1"/>
              <a:t>Jaak</a:t>
            </a:r>
            <a:r>
              <a:rPr lang="cs-CZ" sz="1800" dirty="0"/>
              <a:t> </a:t>
            </a:r>
            <a:r>
              <a:rPr lang="cs-CZ" sz="1800" dirty="0" err="1" smtClean="0"/>
              <a:t>Panksepp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u="sng" dirty="0">
                <a:hlinkClick r:id="rId2"/>
              </a:rPr>
              <a:t>https://www.youtube.com/watch?v=4Z_hMYGAQ6k</a:t>
            </a:r>
            <a:endParaRPr lang="cs-CZ" sz="1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SVOBODNÁ HRA 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8219975" cy="409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587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Potřeba svobodně si hrát je základní, biologická potřeba</a:t>
            </a:r>
            <a:r>
              <a:rPr lang="cs-CZ" sz="18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		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Peter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Gray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SVOBODNÁ HRA 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6" b="10676"/>
          <a:stretch/>
        </p:blipFill>
        <p:spPr>
          <a:xfrm>
            <a:off x="0" y="1804577"/>
            <a:ext cx="9144000" cy="505342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940152" y="2204864"/>
            <a:ext cx="316835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vrozená potřeba mnoha zvířat a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lidí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vnitřní fungování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mozku</a:t>
            </a:r>
          </a:p>
          <a:p>
            <a:endParaRPr lang="cs-CZ" sz="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↗ kognitivní</a:t>
            </a:r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emoční a sociální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rozvoj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význam nestrukturovaných činností </a:t>
            </a:r>
          </a:p>
          <a:p>
            <a:endParaRPr lang="cs-CZ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704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23528" y="1124744"/>
            <a:ext cx="5594921" cy="866527"/>
          </a:xfrm>
        </p:spPr>
        <p:txBody>
          <a:bodyPr>
            <a:noAutofit/>
          </a:bodyPr>
          <a:lstStyle/>
          <a:p>
            <a:pPr algn="l"/>
            <a:r>
              <a:rPr lang="cs-CZ" sz="1600" dirty="0"/>
              <a:t>Lieberman, G. A., &amp; Hoody, L. L. (1998). </a:t>
            </a:r>
            <a:r>
              <a:rPr lang="cs-CZ" sz="1600" i="1" dirty="0" err="1"/>
              <a:t>Closing</a:t>
            </a:r>
            <a:r>
              <a:rPr lang="cs-CZ" sz="1600" i="1" dirty="0"/>
              <a:t> 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achievement</a:t>
            </a:r>
            <a:r>
              <a:rPr lang="cs-CZ" sz="1600" i="1" dirty="0"/>
              <a:t> gap: </a:t>
            </a:r>
            <a:r>
              <a:rPr lang="cs-CZ" sz="1600" i="1" dirty="0" err="1"/>
              <a:t>Using</a:t>
            </a:r>
            <a:r>
              <a:rPr lang="cs-CZ" sz="1600" i="1" dirty="0"/>
              <a:t> </a:t>
            </a:r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environment</a:t>
            </a:r>
            <a:r>
              <a:rPr lang="cs-CZ" sz="1600" i="1" dirty="0"/>
              <a:t> as </a:t>
            </a:r>
            <a:r>
              <a:rPr lang="cs-CZ" sz="1600" i="1" dirty="0" err="1"/>
              <a:t>an</a:t>
            </a:r>
            <a:r>
              <a:rPr lang="cs-CZ" sz="1600" i="1" dirty="0"/>
              <a:t> </a:t>
            </a:r>
            <a:r>
              <a:rPr lang="cs-CZ" sz="1600" i="1" dirty="0" err="1"/>
              <a:t>integrating</a:t>
            </a:r>
            <a:r>
              <a:rPr lang="cs-CZ" sz="1600" i="1" dirty="0"/>
              <a:t> </a:t>
            </a:r>
            <a:r>
              <a:rPr lang="cs-CZ" sz="1600" i="1" dirty="0" err="1"/>
              <a:t>context</a:t>
            </a:r>
            <a:r>
              <a:rPr lang="cs-CZ" sz="1600" i="1" dirty="0"/>
              <a:t> </a:t>
            </a:r>
            <a:r>
              <a:rPr lang="cs-CZ" sz="1600" i="1" dirty="0" err="1"/>
              <a:t>for</a:t>
            </a:r>
            <a:r>
              <a:rPr lang="cs-CZ" sz="1600" i="1" dirty="0"/>
              <a:t> </a:t>
            </a:r>
            <a:r>
              <a:rPr lang="cs-CZ" sz="1600" i="1" dirty="0" err="1"/>
              <a:t>learning</a:t>
            </a:r>
            <a:r>
              <a:rPr lang="cs-CZ" sz="1600" i="1" dirty="0"/>
              <a:t>. </a:t>
            </a:r>
            <a:r>
              <a:rPr lang="cs-CZ" sz="1600" dirty="0"/>
              <a:t>San Diego, CA: </a:t>
            </a:r>
            <a:r>
              <a:rPr lang="cs-CZ" sz="1600" dirty="0" err="1"/>
              <a:t>State</a:t>
            </a:r>
            <a:r>
              <a:rPr lang="cs-CZ" sz="1600" dirty="0"/>
              <a:t> </a:t>
            </a:r>
            <a:r>
              <a:rPr lang="cs-CZ" sz="1600" dirty="0" err="1"/>
              <a:t>Education</a:t>
            </a:r>
            <a:r>
              <a:rPr lang="cs-CZ" sz="1600" dirty="0"/>
              <a:t> and </a:t>
            </a:r>
            <a:r>
              <a:rPr lang="cs-CZ" sz="1600" dirty="0" err="1"/>
              <a:t>Environment</a:t>
            </a:r>
            <a:r>
              <a:rPr lang="cs-CZ" sz="1600" dirty="0"/>
              <a:t> </a:t>
            </a:r>
            <a:r>
              <a:rPr lang="cs-CZ" sz="1600" dirty="0" err="1"/>
              <a:t>Roundtable</a:t>
            </a:r>
            <a:r>
              <a:rPr lang="cs-CZ" sz="1600" dirty="0"/>
              <a:t>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UČENÍ 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" y="2515663"/>
            <a:ext cx="5522913" cy="386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6228184" y="1484784"/>
            <a:ext cx="259228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Když jsem učil děti matematické dovednosti, např. měření, ve třídě, hned to zapomněly a nedokázaly to použít. Když jsem žákům dal šanci používat tyto dovednosti na naší přírodní stezce, nejenže se to učili snadněji, ale také si to zapamatovali a dokázali to aplikovat déle.</a:t>
            </a:r>
            <a:endParaRPr lang="cs-CZ" dirty="0"/>
          </a:p>
          <a:p>
            <a:r>
              <a:rPr lang="cs-CZ" dirty="0"/>
              <a:t>- Kim </a:t>
            </a:r>
            <a:r>
              <a:rPr lang="cs-CZ" dirty="0" err="1"/>
              <a:t>Flynn</a:t>
            </a:r>
            <a:r>
              <a:rPr lang="cs-CZ" dirty="0"/>
              <a:t>, učitel matematiky, Jackson </a:t>
            </a:r>
            <a:r>
              <a:rPr lang="cs-CZ" dirty="0" err="1"/>
              <a:t>County</a:t>
            </a:r>
            <a:r>
              <a:rPr lang="cs-CZ" dirty="0"/>
              <a:t> </a:t>
            </a:r>
            <a:r>
              <a:rPr lang="cs-CZ" dirty="0" err="1"/>
              <a:t>Middle</a:t>
            </a:r>
            <a:r>
              <a:rPr lang="cs-CZ" dirty="0"/>
              <a:t> </a:t>
            </a:r>
            <a:r>
              <a:rPr lang="cs-CZ" dirty="0" err="1"/>
              <a:t>School</a:t>
            </a:r>
            <a:r>
              <a:rPr lang="cs-CZ" dirty="0"/>
              <a:t>, Kentucky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59823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Jaký je vztah mezi Školou a Matkou přírodou? Rozvádějí se, anebo jsou připraveny pracovat na svém dlouhodobém vztahu?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- David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Sobel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UČENÍ 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0" b="35197"/>
          <a:stretch/>
        </p:blipFill>
        <p:spPr>
          <a:xfrm>
            <a:off x="0" y="1899138"/>
            <a:ext cx="9144000" cy="495886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03848" y="2132856"/>
            <a:ext cx="59401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soustředění,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paměť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vzdělávací výsledky napříč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předměty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↘ kázeňské problémy </a:t>
            </a:r>
            <a:endParaRPr lang="cs-CZ" sz="24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zájem žáků o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učení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výuka venku jako součást vzdělávání</a:t>
            </a:r>
          </a:p>
          <a:p>
            <a:endParaRPr lang="cs-CZ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836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Co znamená vyhynutí kondora pro dítě, které nikdy nevidělo vránu?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Robert Michael Pyle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VZTAH K PŘÍRODĚ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4" t="28089" b="5693"/>
          <a:stretch/>
        </p:blipFill>
        <p:spPr>
          <a:xfrm>
            <a:off x="0" y="1720095"/>
            <a:ext cx="9144000" cy="513790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04048" y="5157192"/>
            <a:ext cx="38164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přátelské postoje k 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přírodě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odpovědné chování k ŽP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898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1196752"/>
            <a:ext cx="8352928" cy="792088"/>
          </a:xfrm>
        </p:spPr>
        <p:txBody>
          <a:bodyPr>
            <a:noAutofit/>
          </a:bodyPr>
          <a:lstStyle/>
          <a:p>
            <a:pPr algn="l"/>
            <a:r>
              <a:rPr lang="cs-CZ" sz="1800" b="1" dirty="0" smtClean="0"/>
              <a:t>Kampaně vyzívající k návratu dětí do přírody:</a:t>
            </a:r>
            <a:br>
              <a:rPr lang="cs-CZ" sz="1800" b="1" dirty="0" smtClean="0"/>
            </a:br>
            <a:r>
              <a:rPr lang="cs-CZ" sz="1800" dirty="0" err="1" smtClean="0"/>
              <a:t>National</a:t>
            </a:r>
            <a:r>
              <a:rPr lang="cs-CZ" sz="1800" dirty="0" smtClean="0"/>
              <a:t> </a:t>
            </a:r>
            <a:r>
              <a:rPr lang="cs-CZ" sz="1800" dirty="0" err="1"/>
              <a:t>Wildlife</a:t>
            </a:r>
            <a:r>
              <a:rPr lang="cs-CZ" sz="1800" dirty="0"/>
              <a:t> </a:t>
            </a:r>
            <a:r>
              <a:rPr lang="cs-CZ" sz="1800" dirty="0" err="1" smtClean="0"/>
              <a:t>Federation</a:t>
            </a:r>
            <a:r>
              <a:rPr lang="cs-CZ" sz="1800" dirty="0" smtClean="0"/>
              <a:t>, </a:t>
            </a:r>
            <a:r>
              <a:rPr lang="cs-CZ" sz="1800" dirty="0" err="1" smtClean="0"/>
              <a:t>National</a:t>
            </a:r>
            <a:r>
              <a:rPr lang="cs-CZ" sz="1800" dirty="0" smtClean="0"/>
              <a:t> Trust, </a:t>
            </a:r>
            <a:r>
              <a:rPr lang="cs-CZ" sz="1800" dirty="0" err="1" smtClean="0"/>
              <a:t>Royal</a:t>
            </a:r>
            <a:r>
              <a:rPr lang="cs-CZ" sz="1800" dirty="0" smtClean="0"/>
              <a:t> </a:t>
            </a:r>
            <a:r>
              <a:rPr lang="cs-CZ" sz="1800" dirty="0"/>
              <a:t>Society </a:t>
            </a:r>
            <a:r>
              <a:rPr lang="cs-CZ" sz="1800" dirty="0" err="1"/>
              <a:t>for</a:t>
            </a:r>
            <a:r>
              <a:rPr lang="cs-CZ" sz="1800" dirty="0"/>
              <a:t> </a:t>
            </a:r>
            <a:r>
              <a:rPr lang="cs-CZ" sz="1800" dirty="0" err="1"/>
              <a:t>the</a:t>
            </a:r>
            <a:r>
              <a:rPr lang="cs-CZ" sz="1800" dirty="0"/>
              <a:t> </a:t>
            </a:r>
            <a:r>
              <a:rPr lang="cs-CZ" sz="1800" dirty="0" err="1"/>
              <a:t>Protection</a:t>
            </a:r>
            <a:r>
              <a:rPr lang="cs-CZ" sz="1800" dirty="0"/>
              <a:t> </a:t>
            </a:r>
            <a:r>
              <a:rPr lang="cs-CZ" sz="1800" dirty="0" err="1"/>
              <a:t>of</a:t>
            </a:r>
            <a:r>
              <a:rPr lang="cs-CZ" sz="1800" dirty="0"/>
              <a:t> </a:t>
            </a:r>
            <a:r>
              <a:rPr lang="cs-CZ" sz="1800" dirty="0" err="1" smtClean="0"/>
              <a:t>Birds</a:t>
            </a:r>
            <a:r>
              <a:rPr lang="cs-CZ" sz="1800" dirty="0" smtClean="0"/>
              <a:t>, </a:t>
            </a:r>
            <a:r>
              <a:rPr lang="cs-CZ" sz="1800" dirty="0" err="1" smtClean="0"/>
              <a:t>Wildlife</a:t>
            </a:r>
            <a:r>
              <a:rPr lang="cs-CZ" sz="1800" dirty="0" smtClean="0"/>
              <a:t> Trust…</a:t>
            </a:r>
            <a:r>
              <a:rPr lang="cs-CZ" sz="1800" dirty="0"/>
              <a:t/>
            </a:r>
            <a:br>
              <a:rPr lang="cs-CZ" sz="1800" dirty="0"/>
            </a:br>
            <a:r>
              <a:rPr lang="cs-CZ" sz="1800" dirty="0" smtClean="0"/>
              <a:t>TEREZA</a:t>
            </a:r>
            <a:r>
              <a:rPr lang="cs-CZ" sz="1800" dirty="0"/>
              <a:t>, vzdělávací </a:t>
            </a:r>
            <a:r>
              <a:rPr lang="cs-CZ" sz="1800" dirty="0" smtClean="0"/>
              <a:t>centrum - </a:t>
            </a:r>
            <a:r>
              <a:rPr lang="cs-CZ" sz="1800" u="sng" dirty="0" smtClean="0">
                <a:hlinkClick r:id="rId2"/>
              </a:rPr>
              <a:t>www.jdeteven.cz</a:t>
            </a:r>
            <a:endParaRPr lang="cs-CZ" sz="18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VZTAH K PŘÍRODĚ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384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542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Ještě se toho potřebujeme hodně dozvědět. Ale víme dost na to, abychom mohli jednat.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Howard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Frumkin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CO MŮŽEME UDĚLAT 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 b="5239"/>
          <a:stretch/>
        </p:blipFill>
        <p:spPr>
          <a:xfrm>
            <a:off x="0" y="1822406"/>
            <a:ext cx="9144000" cy="503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64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7776864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10 DOPORUČENÍ, JAK ZVÝŠIT KONTAKT DĚTÍ S </a:t>
            </a:r>
            <a:r>
              <a:rPr lang="cs-CZ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PŘÍRODOU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043608" y="1700808"/>
            <a:ext cx="7848872" cy="4394919"/>
          </a:xfrm>
        </p:spPr>
        <p:txBody>
          <a:bodyPr>
            <a:noAutofit/>
          </a:bodyPr>
          <a:lstStyle/>
          <a:p>
            <a:pPr algn="l"/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Pro každého: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 Vraťme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přírodu do našich vlastních životů.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  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 Šiřme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zprávu, že děti přírodu potřebují 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pro svůj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plný rozvoj.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Pro rodiče:</a:t>
            </a:r>
            <a:b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 Dopřejme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svým dětem alespoň hodinu 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venku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denně.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 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 Užívejme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si rodinný čas venku</a:t>
            </a:r>
            <a:r>
              <a:rPr lang="cs-CZ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61120" y="2581341"/>
            <a:ext cx="79208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Comic Sans MS" panose="030F0702030302020204" pitchFamily="66" charset="0"/>
              </a:rPr>
              <a:t>1</a:t>
            </a:r>
          </a:p>
          <a:p>
            <a:endParaRPr lang="cs-CZ" sz="600" b="1" dirty="0" smtClean="0">
              <a:latin typeface="Comic Sans MS" panose="030F0702030302020204" pitchFamily="66" charset="0"/>
            </a:endParaRPr>
          </a:p>
          <a:p>
            <a:r>
              <a:rPr lang="cs-CZ" sz="3200" b="1" dirty="0" smtClean="0">
                <a:latin typeface="Comic Sans MS" panose="030F0702030302020204" pitchFamily="66" charset="0"/>
              </a:rPr>
              <a:t>2</a:t>
            </a:r>
          </a:p>
          <a:p>
            <a:endParaRPr lang="cs-CZ" sz="4000" b="1" dirty="0" smtClean="0">
              <a:latin typeface="Comic Sans MS" panose="030F0702030302020204" pitchFamily="66" charset="0"/>
            </a:endParaRPr>
          </a:p>
          <a:p>
            <a:r>
              <a:rPr lang="cs-CZ" sz="3200" b="1" dirty="0" smtClean="0">
                <a:latin typeface="Comic Sans MS" panose="030F0702030302020204" pitchFamily="66" charset="0"/>
              </a:rPr>
              <a:t>3</a:t>
            </a:r>
          </a:p>
          <a:p>
            <a:endParaRPr lang="cs-CZ" sz="800" b="1" dirty="0">
              <a:latin typeface="Comic Sans MS" panose="030F0702030302020204" pitchFamily="66" charset="0"/>
            </a:endParaRPr>
          </a:p>
          <a:p>
            <a:r>
              <a:rPr lang="cs-CZ" sz="3200" b="1" dirty="0" smtClean="0">
                <a:latin typeface="Comic Sans MS" panose="030F0702030302020204" pitchFamily="66" charset="0"/>
              </a:rPr>
              <a:t>4</a:t>
            </a:r>
            <a:endParaRPr lang="cs-CZ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57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7776864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10 DOPORUČENÍ, JAK ZVÝŠIT KONTAKT DĚTÍ S </a:t>
            </a:r>
            <a:r>
              <a:rPr lang="cs-CZ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PŘÍRODOU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043608" y="1700808"/>
            <a:ext cx="7848872" cy="4394919"/>
          </a:xfrm>
        </p:spPr>
        <p:txBody>
          <a:bodyPr>
            <a:noAutofit/>
          </a:bodyPr>
          <a:lstStyle/>
          <a:p>
            <a:pPr lvl="1" algn="l" rtl="0">
              <a:spcBef>
                <a:spcPct val="0"/>
              </a:spcBef>
            </a:pP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Pro učitele a ředitele škol:</a:t>
            </a:r>
            <a:b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 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Přenesme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zeleň do školy a školu do zeleně.</a:t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  </a:t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Umožněme dětem trávit přestávky venku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.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 Využívejme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prostředí v okolí školy jako přirozené laboratoře k učení.</a:t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Pro </a:t>
            </a:r>
            <a:r>
              <a:rPr lang="cs-CZ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další aktéry ve vzdělávání: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 Zmapujme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bariéry, které školám brání více se učit venku.</a:t>
            </a:r>
            <a:r>
              <a:rPr lang="cs-CZ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	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 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Zaveďme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systémová opatření, která usnadní odpočinek a výuku dětí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v zeleni.</a:t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Dejme učitelům podporu, aby mohli realizovat kvalitní výuku v přírodě</a:t>
            </a:r>
            <a:r>
              <a:rPr lang="cs-CZ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endParaRPr lang="cs-CZ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7336" y="1954147"/>
            <a:ext cx="79208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latin typeface="Comic Sans MS" panose="030F0702030302020204" pitchFamily="66" charset="0"/>
              </a:rPr>
              <a:t> 5</a:t>
            </a:r>
          </a:p>
          <a:p>
            <a:endParaRPr lang="cs-CZ" sz="600" b="1" dirty="0" smtClean="0">
              <a:latin typeface="Comic Sans MS" panose="030F0702030302020204" pitchFamily="66" charset="0"/>
            </a:endParaRPr>
          </a:p>
          <a:p>
            <a:r>
              <a:rPr lang="cs-CZ" sz="3200" b="1" dirty="0" smtClean="0">
                <a:latin typeface="Comic Sans MS" panose="030F0702030302020204" pitchFamily="66" charset="0"/>
              </a:rPr>
              <a:t> 6</a:t>
            </a:r>
          </a:p>
          <a:p>
            <a:endParaRPr lang="cs-CZ" sz="600" b="1" dirty="0">
              <a:latin typeface="Comic Sans MS" panose="030F0702030302020204" pitchFamily="66" charset="0"/>
            </a:endParaRPr>
          </a:p>
          <a:p>
            <a:r>
              <a:rPr lang="cs-CZ" sz="3200" b="1" dirty="0" smtClean="0">
                <a:latin typeface="Comic Sans MS" panose="030F0702030302020204" pitchFamily="66" charset="0"/>
              </a:rPr>
              <a:t> 7</a:t>
            </a:r>
          </a:p>
          <a:p>
            <a:endParaRPr lang="cs-CZ" sz="3600" b="1" dirty="0">
              <a:latin typeface="Comic Sans MS" panose="030F0702030302020204" pitchFamily="66" charset="0"/>
            </a:endParaRPr>
          </a:p>
          <a:p>
            <a:r>
              <a:rPr lang="cs-CZ" sz="3200" b="1" dirty="0" smtClean="0">
                <a:latin typeface="Comic Sans MS" panose="030F0702030302020204" pitchFamily="66" charset="0"/>
              </a:rPr>
              <a:t> 8</a:t>
            </a:r>
          </a:p>
          <a:p>
            <a:endParaRPr lang="cs-CZ" sz="1200" b="1" dirty="0" smtClean="0">
              <a:latin typeface="Comic Sans MS" panose="030F0702030302020204" pitchFamily="66" charset="0"/>
            </a:endParaRPr>
          </a:p>
          <a:p>
            <a:r>
              <a:rPr lang="cs-CZ" sz="3200" b="1" dirty="0" smtClean="0">
                <a:latin typeface="Comic Sans MS" panose="030F0702030302020204" pitchFamily="66" charset="0"/>
              </a:rPr>
              <a:t> 9</a:t>
            </a:r>
          </a:p>
          <a:p>
            <a:endParaRPr lang="cs-CZ" sz="1200" b="1" dirty="0">
              <a:latin typeface="Comic Sans MS" panose="030F0702030302020204" pitchFamily="66" charset="0"/>
            </a:endParaRPr>
          </a:p>
          <a:p>
            <a:r>
              <a:rPr lang="cs-CZ" sz="3200" b="1" dirty="0" smtClean="0">
                <a:latin typeface="Comic Sans MS" panose="030F0702030302020204" pitchFamily="66" charset="0"/>
              </a:rPr>
              <a:t>10</a:t>
            </a:r>
            <a:endParaRPr lang="cs-CZ" sz="32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358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Jako společnost potřebujeme dát přírodu zpátky našim dětem a nám samým.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en-GB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Richard </a:t>
            </a:r>
            <a:r>
              <a:rPr lang="en-GB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Louv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CO MŮŽEME UDĚLAT 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6" t="3547" r="13726"/>
          <a:stretch/>
        </p:blipFill>
        <p:spPr>
          <a:xfrm>
            <a:off x="0" y="1744133"/>
            <a:ext cx="4555067" cy="51395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4" r="25873"/>
          <a:stretch/>
        </p:blipFill>
        <p:spPr bwMode="auto">
          <a:xfrm>
            <a:off x="4555067" y="1744133"/>
            <a:ext cx="4588933" cy="5135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459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908721"/>
            <a:ext cx="7772400" cy="720080"/>
          </a:xfrm>
        </p:spPr>
        <p:txBody>
          <a:bodyPr>
            <a:norm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Nejdříve utváříme my naše obydlí; potom utváří ona nás.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– Winston Churchill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192688" cy="588345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MÁME PROBLÉM</a:t>
            </a:r>
            <a:endParaRPr lang="cs-CZ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 r="365" b="9383"/>
          <a:stretch/>
        </p:blipFill>
        <p:spPr bwMode="auto">
          <a:xfrm>
            <a:off x="0" y="1701800"/>
            <a:ext cx="9144000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4427984" y="2060848"/>
            <a:ext cx="43204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omic Sans MS" panose="030F0702030302020204" pitchFamily="66" charset="0"/>
              </a:rPr>
              <a:t>Obezita a </a:t>
            </a:r>
            <a:r>
              <a:rPr lang="cs-CZ" sz="2400" dirty="0" smtClean="0">
                <a:latin typeface="Comic Sans MS" panose="030F0702030302020204" pitchFamily="66" charset="0"/>
              </a:rPr>
              <a:t>nadváha</a:t>
            </a:r>
          </a:p>
          <a:p>
            <a:endParaRPr lang="cs-CZ" sz="800" dirty="0">
              <a:latin typeface="Comic Sans MS" panose="030F0702030302020204" pitchFamily="66" charset="0"/>
            </a:endParaRPr>
          </a:p>
          <a:p>
            <a:r>
              <a:rPr lang="cs-CZ" sz="2400" dirty="0">
                <a:latin typeface="Comic Sans MS" panose="030F0702030302020204" pitchFamily="66" charset="0"/>
              </a:rPr>
              <a:t>Poruchy pozornosti (ADHD</a:t>
            </a:r>
            <a:r>
              <a:rPr lang="cs-CZ" sz="2400" dirty="0" smtClean="0">
                <a:latin typeface="Comic Sans MS" panose="030F0702030302020204" pitchFamily="66" charset="0"/>
              </a:rPr>
              <a:t>)</a:t>
            </a:r>
          </a:p>
          <a:p>
            <a:endParaRPr lang="cs-CZ" sz="800" dirty="0">
              <a:latin typeface="Comic Sans MS" panose="030F0702030302020204" pitchFamily="66" charset="0"/>
            </a:endParaRPr>
          </a:p>
          <a:p>
            <a:r>
              <a:rPr lang="cs-CZ" sz="2400" dirty="0" smtClean="0">
                <a:latin typeface="Comic Sans MS" panose="030F0702030302020204" pitchFamily="66" charset="0"/>
              </a:rPr>
              <a:t>Deprese</a:t>
            </a:r>
          </a:p>
          <a:p>
            <a:endParaRPr lang="cs-CZ" sz="2400" dirty="0" smtClean="0">
              <a:latin typeface="Comic Sans MS" panose="030F0702030302020204" pitchFamily="66" charset="0"/>
            </a:endParaRPr>
          </a:p>
          <a:p>
            <a:r>
              <a:rPr lang="cs-CZ" sz="2400" dirty="0" smtClean="0">
                <a:latin typeface="Comic Sans MS" panose="030F0702030302020204" pitchFamily="66" charset="0"/>
              </a:rPr>
              <a:t>Porucha osobnosti z nedostatku přírody </a:t>
            </a:r>
          </a:p>
          <a:p>
            <a:r>
              <a:rPr lang="cs-CZ" sz="2400" dirty="0" smtClean="0">
                <a:latin typeface="Comic Sans MS" panose="030F0702030302020204" pitchFamily="66" charset="0"/>
              </a:rPr>
              <a:t>(</a:t>
            </a:r>
            <a:r>
              <a:rPr lang="cs-CZ" sz="2400" i="1" dirty="0" err="1" smtClean="0">
                <a:latin typeface="Comic Sans MS" panose="030F0702030302020204" pitchFamily="66" charset="0"/>
              </a:rPr>
              <a:t>Nature</a:t>
            </a:r>
            <a:r>
              <a:rPr lang="cs-CZ" sz="2400" i="1" dirty="0" smtClean="0">
                <a:latin typeface="Comic Sans MS" panose="030F0702030302020204" pitchFamily="66" charset="0"/>
              </a:rPr>
              <a:t>-Deficit </a:t>
            </a:r>
            <a:r>
              <a:rPr lang="cs-CZ" sz="2400" i="1" dirty="0" err="1" smtClean="0">
                <a:latin typeface="Comic Sans MS" panose="030F0702030302020204" pitchFamily="66" charset="0"/>
              </a:rPr>
              <a:t>Disorder</a:t>
            </a:r>
            <a:r>
              <a:rPr lang="cs-CZ" sz="2400" dirty="0" smtClean="0">
                <a:latin typeface="Comic Sans MS" panose="030F0702030302020204" pitchFamily="66" charset="0"/>
              </a:rPr>
              <a:t>)</a:t>
            </a:r>
          </a:p>
          <a:p>
            <a:endParaRPr lang="cs-CZ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2801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398524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KONTAKTY 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88641"/>
            <a:ext cx="1092933" cy="1008112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 b="4769"/>
          <a:stretch/>
        </p:blipFill>
        <p:spPr>
          <a:xfrm>
            <a:off x="0" y="1337733"/>
            <a:ext cx="9144000" cy="552026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07504" y="1484784"/>
            <a:ext cx="373531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petr.danis@terezanet.cz</a:t>
            </a:r>
            <a:endParaRPr lang="cs-CZ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cs-CZ" sz="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www.terezanet.cz</a:t>
            </a:r>
            <a:endParaRPr lang="cs-CZ" sz="2400" u="sng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4932040" y="1546339"/>
            <a:ext cx="403244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Kniha </a:t>
            </a:r>
            <a:r>
              <a:rPr lang="cs-CZ" sz="2400" i="1" dirty="0">
                <a:solidFill>
                  <a:schemeClr val="bg1"/>
                </a:solidFill>
                <a:latin typeface="Comic Sans MS" panose="030F0702030302020204" pitchFamily="66" charset="0"/>
              </a:rPr>
              <a:t>Děti venku v </a:t>
            </a:r>
            <a:r>
              <a:rPr lang="cs-CZ" sz="2400" i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přírodě</a:t>
            </a:r>
          </a:p>
          <a:p>
            <a:endParaRPr lang="cs-CZ" sz="800" i="1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www.jdeteven.cz/cz/publikace-ke-stazeni</a:t>
            </a:r>
            <a:endParaRPr lang="cs-CZ" sz="2400" u="sng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23528" y="5229200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Ven s dětmi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pro </a:t>
            </a:r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rodiče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www.jdeteven.cz</a:t>
            </a:r>
            <a:endParaRPr lang="cs-CZ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113765" y="5157192"/>
            <a:ext cx="3109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Ven s žáky pro učitele ZŠ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: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u="sng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www.lesveskole.cz</a:t>
            </a:r>
            <a:endParaRPr lang="cs-CZ" sz="2400" u="sng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602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V určitém bodu naší historie primátů měly děti hodně společníků, se kterými si svobodně a do sytosti hrály v přírodní prostředí. Ten čas je pryč.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–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Jaak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Panksepp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192688" cy="588345"/>
          </a:xfrm>
        </p:spPr>
        <p:txBody>
          <a:bodyPr>
            <a:normAutofit/>
          </a:bodyPr>
          <a:lstStyle/>
          <a:p>
            <a:pPr algn="l"/>
            <a:r>
              <a:rPr lang="cs-CZ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MÁME PROBLÉM</a:t>
            </a:r>
            <a:endParaRPr lang="cs-CZ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331640" y="6093296"/>
            <a:ext cx="288032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Comic Sans MS" panose="030F0702030302020204" pitchFamily="66" charset="0"/>
              </a:rPr>
              <a:t>Jdi si hrát ven!</a:t>
            </a:r>
            <a:endParaRPr lang="cs-CZ" sz="2000" dirty="0">
              <a:latin typeface="Comic Sans MS" panose="030F0702030302020204" pitchFamily="66" charset="0"/>
            </a:endParaRPr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7074"/>
            <a:ext cx="7833106" cy="414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2071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352928" cy="866527"/>
          </a:xfrm>
        </p:spPr>
        <p:txBody>
          <a:bodyPr>
            <a:noAutofit/>
          </a:bodyPr>
          <a:lstStyle/>
          <a:p>
            <a:pPr algn="l"/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FYZICKÉ ZDRAVÍ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99592" y="3356992"/>
            <a:ext cx="496855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↘</a:t>
            </a:r>
            <a:r>
              <a:rPr lang="cs-CZ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nadváha a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obezita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hrubá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motorika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↘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nemoci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 délka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života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fungování imunitního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systému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výhled do zeleně léčí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8779413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264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Zelenina, kterou jíme, nám dává zásadní látky pro naši výživu. Podobně to funguje se zelení, na kterou se díváme a ve které jsme.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- Frances E.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Kuo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FYZICKÉ ZDRAVÍ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5" b="9595"/>
          <a:stretch/>
        </p:blipFill>
        <p:spPr>
          <a:xfrm>
            <a:off x="0" y="1931746"/>
            <a:ext cx="9144000" cy="492625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899592" y="3356992"/>
            <a:ext cx="496855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↘</a:t>
            </a:r>
            <a:r>
              <a:rPr lang="cs-CZ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nadváha a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obezita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hrubá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motorika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↘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nemoci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 délka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života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fungování imunitního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systému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výhled do zeleně léčí</a:t>
            </a:r>
          </a:p>
        </p:txBody>
      </p:sp>
    </p:spTree>
    <p:extLst>
      <p:ext uri="{BB962C8B-B14F-4D97-AF65-F5344CB8AC3E}">
        <p14:creationId xmlns:p14="http://schemas.microsoft.com/office/powerpoint/2010/main" val="2866397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600" dirty="0" err="1">
                <a:latin typeface="+mn-lt"/>
              </a:rPr>
              <a:t>Faber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Taylor</a:t>
            </a:r>
            <a:r>
              <a:rPr lang="cs-CZ" sz="1600" dirty="0">
                <a:latin typeface="+mn-lt"/>
              </a:rPr>
              <a:t>, A., &amp; </a:t>
            </a:r>
            <a:r>
              <a:rPr lang="cs-CZ" sz="1600" dirty="0" err="1">
                <a:latin typeface="+mn-lt"/>
              </a:rPr>
              <a:t>Kuo</a:t>
            </a:r>
            <a:r>
              <a:rPr lang="cs-CZ" sz="1600" dirty="0">
                <a:latin typeface="+mn-lt"/>
              </a:rPr>
              <a:t>, F. E. (2008). </a:t>
            </a:r>
            <a:r>
              <a:rPr lang="cs-CZ" sz="1600" dirty="0" err="1">
                <a:latin typeface="+mn-lt"/>
              </a:rPr>
              <a:t>Children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with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attention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deficits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concentrate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better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after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walk</a:t>
            </a:r>
            <a:r>
              <a:rPr lang="cs-CZ" sz="1600" dirty="0">
                <a:latin typeface="+mn-lt"/>
              </a:rPr>
              <a:t> in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park. </a:t>
            </a:r>
            <a:r>
              <a:rPr lang="cs-CZ" sz="1600" i="1" dirty="0" err="1">
                <a:latin typeface="+mn-lt"/>
              </a:rPr>
              <a:t>Journal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of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Attention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Disorders</a:t>
            </a:r>
            <a:r>
              <a:rPr lang="cs-CZ" sz="1600" i="1" dirty="0">
                <a:latin typeface="+mn-lt"/>
              </a:rPr>
              <a:t> </a:t>
            </a:r>
            <a:r>
              <a:rPr lang="cs-CZ" sz="1600" i="1" dirty="0" err="1">
                <a:latin typeface="+mn-lt"/>
              </a:rPr>
              <a:t>OnlineFirst</a:t>
            </a:r>
            <a:r>
              <a:rPr lang="cs-CZ" sz="1600" dirty="0">
                <a:latin typeface="+mn-lt"/>
              </a:rPr>
              <a:t>. 12(5), 402-409, </a:t>
            </a:r>
            <a:r>
              <a:rPr lang="cs-CZ" sz="1600" dirty="0" err="1">
                <a:latin typeface="+mn-lt"/>
              </a:rPr>
              <a:t>March</a:t>
            </a:r>
            <a:r>
              <a:rPr lang="cs-CZ" sz="1600" dirty="0">
                <a:latin typeface="+mn-lt"/>
              </a:rPr>
              <a:t> 2009.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PSYCHICKÉ ZDRAVÍ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736" y="1590907"/>
            <a:ext cx="6845133" cy="5170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17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Příroda je nejlepší antidepresivum.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-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Dianne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 Thomas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PSYCHICKÉ ZDRAVÍ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3" b="5223"/>
          <a:stretch/>
        </p:blipFill>
        <p:spPr>
          <a:xfrm>
            <a:off x="0" y="1766220"/>
            <a:ext cx="9144000" cy="509581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76056" y="2708920"/>
            <a:ext cx="3816424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↘ stres,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úzkosti, deprese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soustředění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↘ poruchy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pozornosti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sebeúcta a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spokojenost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nálada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zrod „</a:t>
            </a:r>
            <a:r>
              <a:rPr lang="cs-CZ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ekoterapie</a:t>
            </a:r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“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0878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SOCIÁLNÍ ZDRAVÍ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764704"/>
            <a:ext cx="8863433" cy="599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255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836712"/>
            <a:ext cx="8352928" cy="866527"/>
          </a:xfrm>
        </p:spPr>
        <p:txBody>
          <a:bodyPr>
            <a:noAutofit/>
          </a:bodyPr>
          <a:lstStyle/>
          <a:p>
            <a:pPr algn="l"/>
            <a:r>
              <a:rPr lang="cs-CZ" sz="18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Poškozené prostředí k životu bude vytvářet poškozené lidi.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- Thomas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Berry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11560" y="260648"/>
            <a:ext cx="6984776" cy="588345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Comic Sans MS" panose="030F0702030302020204" pitchFamily="66" charset="0"/>
              </a:rPr>
              <a:t>PŘÍRODA A SOCIÁLNÍ ZDRAVÍ</a:t>
            </a:r>
            <a:endParaRPr lang="cs-CZ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79" b="7143"/>
          <a:stretch/>
        </p:blipFill>
        <p:spPr>
          <a:xfrm>
            <a:off x="0" y="1713742"/>
            <a:ext cx="9144000" cy="514425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83568" y="2420888"/>
            <a:ext cx="367240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↘ agresivita a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násilí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↘ trestné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činy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společenský život, sousedské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vztahy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hra dětí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venku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↗ kreativní </a:t>
            </a:r>
            <a:r>
              <a:rPr lang="cs-CZ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hra</a:t>
            </a:r>
          </a:p>
          <a:p>
            <a:endParaRPr lang="cs-CZ" sz="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cs-CZ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zelený altruismus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963967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529</Words>
  <Application>Microsoft Office PowerPoint</Application>
  <PresentationFormat>Předvádění na obrazovce (4:3)</PresentationFormat>
  <Paragraphs>143</Paragraphs>
  <Slides>20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1" baseType="lpstr">
      <vt:lpstr>Motiv systému Office</vt:lpstr>
      <vt:lpstr>Příroda není místo, které bychom měli navštívit, je to domov. – Gary Snyder</vt:lpstr>
      <vt:lpstr>Nejdříve utváříme my naše obydlí; potom utváří ona nás. – Winston Churchill</vt:lpstr>
      <vt:lpstr>V určitém bodu naší historie primátů měly děti hodně společníků, se kterými si svobodně a do sytosti hrály v přírodní prostředí. Ten čas je pryč. – Jaak Panksepp</vt:lpstr>
      <vt:lpstr>Prezentace aplikace PowerPoint</vt:lpstr>
      <vt:lpstr>Zelenina, kterou jíme, nám dává zásadní látky pro naši výživu. Podobně to funguje se zelení, na kterou se díváme a ve které jsme.  - Frances E. Kuo</vt:lpstr>
      <vt:lpstr>Faber Taylor, A., &amp; Kuo, F. E. (2008). Children with attention deficits concentrate better after walk in the park. Journal of Attention Disorders OnlineFirst. 12(5), 402-409, March 2009.</vt:lpstr>
      <vt:lpstr>Příroda je nejlepší antidepresivum. - Dianne Thomas</vt:lpstr>
      <vt:lpstr>Prezentace aplikace PowerPoint</vt:lpstr>
      <vt:lpstr>Poškozené prostředí k životu bude vytvářet poškozené lidi. - Thomas Berry</vt:lpstr>
      <vt:lpstr>Jaak Panksepp https://www.youtube.com/watch?v=4Z_hMYGAQ6k</vt:lpstr>
      <vt:lpstr>Potřeba svobodně si hrát je základní, biologická potřeba.   - Peter Gray</vt:lpstr>
      <vt:lpstr>Lieberman, G. A., &amp; Hoody, L. L. (1998). Closing the achievement gap: Using the environment as an integrating context for learning. San Diego, CA: State Education and Environment Roundtable.</vt:lpstr>
      <vt:lpstr>Jaký je vztah mezi Školou a Matkou přírodou? Rozvádějí se, anebo jsou připraveny pracovat na svém dlouhodobém vztahu? - David Sobel</vt:lpstr>
      <vt:lpstr>Co znamená vyhynutí kondora pro dítě, které nikdy nevidělo vránu?  - Robert Michael Pyle</vt:lpstr>
      <vt:lpstr>Kampaně vyzívající k návratu dětí do přírody: National Wildlife Federation, National Trust, Royal Society for the Protection of Birds, Wildlife Trust… TEREZA, vzdělávací centrum - www.jdeteven.cz</vt:lpstr>
      <vt:lpstr>Ještě se toho potřebujeme hodně dozvědět. Ale víme dost na to, abychom mohli jednat.  - Howard Frumkin</vt:lpstr>
      <vt:lpstr>Pro každého:       Vraťme přírodu do našich vlastních životů.       Šiřme zprávu, že děti přírodu potřebují pro svůj plný rozvoj.   Pro rodiče:      Dopřejme svým dětem alespoň hodinu venku denně.      Užívejme si rodinný čas venku. </vt:lpstr>
      <vt:lpstr>Pro učitele a ředitele škol:     Přenesme zeleň do školy a školu do zeleně.       Umožněme dětem trávit přestávky venku.     Využívejme prostředí v okolí školy jako přirozené laboratoře k učení.  Pro další aktéry ve vzdělávání:     Zmapujme bariéry, které školám brání více se učit venku.         Zaveďme systémová opatření, která usnadní odpočinek a výuku dětí     v zeleni.     Dejme učitelům podporu, aby mohli realizovat kvalitní výuku v přírodě. </vt:lpstr>
      <vt:lpstr>Jako společnost potřebujeme dát přírodu zpátky našim dětem a nám samým.  - Richard Louv</vt:lpstr>
      <vt:lpstr>Prezentace aplikace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Příroda není místo, které bychom měli navštívit, je to domov. – Gary Snyder</dc:title>
  <dc:creator>Petr Daniš</dc:creator>
  <cp:lastModifiedBy>Petr Daniš</cp:lastModifiedBy>
  <cp:revision>24</cp:revision>
  <dcterms:created xsi:type="dcterms:W3CDTF">2016-09-29T11:54:57Z</dcterms:created>
  <dcterms:modified xsi:type="dcterms:W3CDTF">2016-09-29T19:46:30Z</dcterms:modified>
</cp:coreProperties>
</file>